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46"/>
  </p:notesMasterIdLst>
  <p:sldIdLst>
    <p:sldId id="256" r:id="rId2"/>
    <p:sldId id="947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672" r:id="rId13"/>
    <p:sldId id="566" r:id="rId14"/>
    <p:sldId id="565" r:id="rId15"/>
    <p:sldId id="740" r:id="rId16"/>
    <p:sldId id="741" r:id="rId17"/>
    <p:sldId id="499" r:id="rId18"/>
    <p:sldId id="508" r:id="rId19"/>
    <p:sldId id="520" r:id="rId20"/>
    <p:sldId id="557" r:id="rId21"/>
    <p:sldId id="841" r:id="rId22"/>
    <p:sldId id="667" r:id="rId23"/>
    <p:sldId id="681" r:id="rId24"/>
    <p:sldId id="668" r:id="rId25"/>
    <p:sldId id="669" r:id="rId26"/>
    <p:sldId id="584" r:id="rId27"/>
    <p:sldId id="703" r:id="rId28"/>
    <p:sldId id="825" r:id="rId29"/>
    <p:sldId id="671" r:id="rId30"/>
    <p:sldId id="870" r:id="rId31"/>
    <p:sldId id="569" r:id="rId32"/>
    <p:sldId id="708" r:id="rId33"/>
    <p:sldId id="872" r:id="rId34"/>
    <p:sldId id="871" r:id="rId35"/>
    <p:sldId id="662" r:id="rId36"/>
    <p:sldId id="578" r:id="rId37"/>
    <p:sldId id="510" r:id="rId38"/>
    <p:sldId id="663" r:id="rId39"/>
    <p:sldId id="549" r:id="rId40"/>
    <p:sldId id="577" r:id="rId41"/>
    <p:sldId id="572" r:id="rId42"/>
    <p:sldId id="598" r:id="rId43"/>
    <p:sldId id="826" r:id="rId44"/>
    <p:sldId id="551" r:id="rId45"/>
    <p:sldId id="869" r:id="rId46"/>
    <p:sldId id="690" r:id="rId47"/>
    <p:sldId id="518" r:id="rId48"/>
    <p:sldId id="587" r:id="rId49"/>
    <p:sldId id="591" r:id="rId50"/>
    <p:sldId id="590" r:id="rId51"/>
    <p:sldId id="588" r:id="rId52"/>
    <p:sldId id="589" r:id="rId53"/>
    <p:sldId id="764" r:id="rId54"/>
    <p:sldId id="770" r:id="rId55"/>
    <p:sldId id="771" r:id="rId56"/>
    <p:sldId id="597" r:id="rId57"/>
    <p:sldId id="765" r:id="rId58"/>
    <p:sldId id="766" r:id="rId59"/>
    <p:sldId id="720" r:id="rId60"/>
    <p:sldId id="553" r:id="rId61"/>
    <p:sldId id="896" r:id="rId62"/>
    <p:sldId id="875" r:id="rId63"/>
    <p:sldId id="784" r:id="rId64"/>
    <p:sldId id="730" r:id="rId65"/>
    <p:sldId id="786" r:id="rId66"/>
    <p:sldId id="787" r:id="rId67"/>
    <p:sldId id="785" r:id="rId68"/>
    <p:sldId id="930" r:id="rId69"/>
    <p:sldId id="788" r:id="rId70"/>
    <p:sldId id="514" r:id="rId71"/>
    <p:sldId id="602" r:id="rId72"/>
    <p:sldId id="876" r:id="rId73"/>
    <p:sldId id="877" r:id="rId74"/>
    <p:sldId id="603" r:id="rId75"/>
    <p:sldId id="897" r:id="rId76"/>
    <p:sldId id="878" r:id="rId77"/>
    <p:sldId id="932" r:id="rId78"/>
    <p:sldId id="898" r:id="rId79"/>
    <p:sldId id="931" r:id="rId80"/>
    <p:sldId id="879" r:id="rId81"/>
    <p:sldId id="881" r:id="rId82"/>
    <p:sldId id="885" r:id="rId83"/>
    <p:sldId id="886" r:id="rId84"/>
    <p:sldId id="882" r:id="rId85"/>
    <p:sldId id="883" r:id="rId86"/>
    <p:sldId id="888" r:id="rId87"/>
    <p:sldId id="887" r:id="rId88"/>
    <p:sldId id="889" r:id="rId89"/>
    <p:sldId id="744" r:id="rId90"/>
    <p:sldId id="724" r:id="rId91"/>
    <p:sldId id="894" r:id="rId92"/>
    <p:sldId id="890" r:id="rId93"/>
    <p:sldId id="891" r:id="rId94"/>
    <p:sldId id="895" r:id="rId95"/>
    <p:sldId id="619" r:id="rId96"/>
    <p:sldId id="698" r:id="rId97"/>
    <p:sldId id="699" r:id="rId98"/>
    <p:sldId id="900" r:id="rId99"/>
    <p:sldId id="899" r:id="rId100"/>
    <p:sldId id="775" r:id="rId101"/>
    <p:sldId id="805" r:id="rId102"/>
    <p:sldId id="806" r:id="rId103"/>
    <p:sldId id="901" r:id="rId104"/>
    <p:sldId id="902" r:id="rId105"/>
    <p:sldId id="903" r:id="rId106"/>
    <p:sldId id="907" r:id="rId107"/>
    <p:sldId id="904" r:id="rId108"/>
    <p:sldId id="905" r:id="rId109"/>
    <p:sldId id="908" r:id="rId110"/>
    <p:sldId id="909" r:id="rId111"/>
    <p:sldId id="910" r:id="rId112"/>
    <p:sldId id="934" r:id="rId113"/>
    <p:sldId id="911" r:id="rId114"/>
    <p:sldId id="935" r:id="rId115"/>
    <p:sldId id="912" r:id="rId116"/>
    <p:sldId id="936" r:id="rId117"/>
    <p:sldId id="913" r:id="rId118"/>
    <p:sldId id="948" r:id="rId119"/>
    <p:sldId id="914" r:id="rId120"/>
    <p:sldId id="915" r:id="rId121"/>
    <p:sldId id="916" r:id="rId122"/>
    <p:sldId id="917" r:id="rId123"/>
    <p:sldId id="918" r:id="rId124"/>
    <p:sldId id="919" r:id="rId125"/>
    <p:sldId id="920" r:id="rId126"/>
    <p:sldId id="949" r:id="rId127"/>
    <p:sldId id="921" r:id="rId128"/>
    <p:sldId id="778" r:id="rId129"/>
    <p:sldId id="938" r:id="rId130"/>
    <p:sldId id="937" r:id="rId131"/>
    <p:sldId id="939" r:id="rId132"/>
    <p:sldId id="924" r:id="rId133"/>
    <p:sldId id="940" r:id="rId134"/>
    <p:sldId id="927" r:id="rId135"/>
    <p:sldId id="928" r:id="rId136"/>
    <p:sldId id="941" r:id="rId137"/>
    <p:sldId id="929" r:id="rId138"/>
    <p:sldId id="942" r:id="rId139"/>
    <p:sldId id="874" r:id="rId140"/>
    <p:sldId id="943" r:id="rId141"/>
    <p:sldId id="944" r:id="rId142"/>
    <p:sldId id="945" r:id="rId143"/>
    <p:sldId id="946" r:id="rId144"/>
    <p:sldId id="550" r:id="rId14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672"/>
            <p14:sldId id="566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667"/>
            <p14:sldId id="681"/>
            <p14:sldId id="668"/>
            <p14:sldId id="669"/>
            <p14:sldId id="584"/>
            <p14:sldId id="703"/>
            <p14:sldId id="825"/>
            <p14:sldId id="671"/>
            <p14:sldId id="870"/>
            <p14:sldId id="569"/>
            <p14:sldId id="708"/>
            <p14:sldId id="872"/>
            <p14:sldId id="871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826"/>
            <p14:sldId id="551"/>
            <p14:sldId id="869"/>
            <p14:sldId id="690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720"/>
            <p14:sldId id="553"/>
            <p14:sldId id="896"/>
            <p14:sldId id="875"/>
            <p14:sldId id="784"/>
            <p14:sldId id="730"/>
            <p14:sldId id="786"/>
            <p14:sldId id="787"/>
            <p14:sldId id="785"/>
            <p14:sldId id="930"/>
            <p14:sldId id="788"/>
            <p14:sldId id="514"/>
            <p14:sldId id="602"/>
            <p14:sldId id="876"/>
            <p14:sldId id="877"/>
            <p14:sldId id="603"/>
            <p14:sldId id="897"/>
            <p14:sldId id="878"/>
            <p14:sldId id="932"/>
            <p14:sldId id="898"/>
            <p14:sldId id="931"/>
            <p14:sldId id="879"/>
            <p14:sldId id="881"/>
            <p14:sldId id="885"/>
            <p14:sldId id="886"/>
            <p14:sldId id="882"/>
            <p14:sldId id="883"/>
            <p14:sldId id="888"/>
            <p14:sldId id="887"/>
            <p14:sldId id="889"/>
            <p14:sldId id="744"/>
            <p14:sldId id="724"/>
            <p14:sldId id="894"/>
            <p14:sldId id="890"/>
            <p14:sldId id="891"/>
            <p14:sldId id="895"/>
            <p14:sldId id="619"/>
            <p14:sldId id="698"/>
            <p14:sldId id="699"/>
            <p14:sldId id="900"/>
            <p14:sldId id="899"/>
            <p14:sldId id="775"/>
            <p14:sldId id="805"/>
            <p14:sldId id="806"/>
            <p14:sldId id="901"/>
            <p14:sldId id="902"/>
            <p14:sldId id="903"/>
            <p14:sldId id="907"/>
            <p14:sldId id="904"/>
            <p14:sldId id="905"/>
            <p14:sldId id="908"/>
            <p14:sldId id="909"/>
            <p14:sldId id="910"/>
            <p14:sldId id="934"/>
            <p14:sldId id="911"/>
            <p14:sldId id="935"/>
            <p14:sldId id="912"/>
            <p14:sldId id="936"/>
            <p14:sldId id="913"/>
            <p14:sldId id="948"/>
            <p14:sldId id="914"/>
            <p14:sldId id="915"/>
            <p14:sldId id="916"/>
            <p14:sldId id="917"/>
            <p14:sldId id="918"/>
            <p14:sldId id="919"/>
            <p14:sldId id="920"/>
            <p14:sldId id="949"/>
            <p14:sldId id="921"/>
            <p14:sldId id="778"/>
            <p14:sldId id="938"/>
            <p14:sldId id="937"/>
            <p14:sldId id="939"/>
            <p14:sldId id="924"/>
            <p14:sldId id="940"/>
            <p14:sldId id="927"/>
            <p14:sldId id="928"/>
            <p14:sldId id="941"/>
            <p14:sldId id="929"/>
            <p14:sldId id="942"/>
            <p14:sldId id="874"/>
            <p14:sldId id="943"/>
            <p14:sldId id="944"/>
            <p14:sldId id="945"/>
            <p14:sldId id="946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9E60B8"/>
    <a:srgbClr val="EB544F"/>
    <a:srgbClr val="B58900"/>
    <a:srgbClr val="57B98F"/>
    <a:srgbClr val="D6A08C"/>
    <a:srgbClr val="41719C"/>
    <a:srgbClr val="025249"/>
    <a:srgbClr val="A863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25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744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27.10.19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140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582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056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815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78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092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359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505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74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21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94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00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2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2353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919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999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8530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4460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5092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4904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0042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7544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350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241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3611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6499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8701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030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6375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1553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0534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8559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552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7153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734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pollographql.vscode-apollo" TargetMode="External"/><Relationship Id="rId2" Type="http://schemas.openxmlformats.org/officeDocument/2006/relationships/hyperlink" Target="https://plugins.jetbrains.com/plugin/8097-js-graphql" TargetMode="Externa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418669" y="816188"/>
            <a:ext cx="99059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2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2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W-JAX München | 4. November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1916015" y="4554593"/>
            <a:ext cx="5866323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wjax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1377138" y="3333304"/>
            <a:ext cx="5152871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praktische Einführung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1948815" y="4163798"/>
            <a:ext cx="715171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-java-workshop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4790661" y="2326984"/>
            <a:ext cx="4154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75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vorgenommen werden in: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GraphQLApiConfiguration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.setupWiring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kannst Du die fertige Schema-Datei aus 01_schema_fertig in deinen Workspace kopieren nach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src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Unit-Tests in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PAllProjectMgmtApplicationTests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sollten funktionieren (@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Ignore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entfernen)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Hinweis:  manchmal funktioniert automatisches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Reload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richtig (dubiose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-Fehler zur Laufzeit), dann Server manuell neu starten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64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Außerdem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JUnit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-Tests in der Klasse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ProjectMgmtApplicationTests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3970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4885268" y="2144971"/>
            <a:ext cx="3335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415905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4127564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509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CompleteableFuture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-Objekte zurückgeben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dafür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Convience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dann parallel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6EE459-563C-FC4D-97EB-873CE9386288}"/>
              </a:ext>
            </a:extLst>
          </p:cNvPr>
          <p:cNvSpPr/>
          <p:nvPr/>
        </p:nvSpPr>
        <p:spPr>
          <a:xfrm>
            <a:off x="2417505" y="4804529"/>
            <a:ext cx="55194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Beispiel: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(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hinzufügen</a:t>
            </a:r>
            <a:endParaRPr lang="de-DE" i="1" dirty="0"/>
          </a:p>
          <a:p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2854590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graphql.schema.AsyncDataFetcher.async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DEA18437-A489-5D40-8A44-17FF14D800C4}"/>
              </a:ext>
            </a:extLst>
          </p:cNvPr>
          <p:cNvSpPr/>
          <p:nvPr/>
        </p:nvSpPr>
        <p:spPr>
          <a:xfrm>
            <a:off x="203198" y="2904890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Projekt),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aber parallel! 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EB2A07F-6B15-C64B-80CA-24B23AEEF515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4692192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Löst nicht das 1+n-Problem, aber kann Performance-Vorteil bedeuten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085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004418-D579-824C-B364-68019D14BE0B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21558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n+1-Problem plus 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unnötiges, doppeltes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Laden von Daten (-&gt;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Console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 </a:t>
            </a:r>
            <a:r>
              <a:rPr lang="de-DE" sz="2400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😱😱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260604-337C-164C-9423-3B2BEAF40EF5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</p:spTree>
    <p:extLst>
      <p:ext uri="{BB962C8B-B14F-4D97-AF65-F5344CB8AC3E}">
        <p14:creationId xmlns:p14="http://schemas.microsoft.com/office/powerpoint/2010/main" val="20720723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28083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7F5CCB8-23C1-C042-9321-EBECE87A2DAF}"/>
              </a:ext>
            </a:extLst>
          </p:cNvPr>
          <p:cNvSpPr/>
          <p:nvPr/>
        </p:nvSpPr>
        <p:spPr>
          <a:xfrm>
            <a:off x="1990061" y="5634545"/>
            <a:ext cx="72968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Noch mehr User =&gt; noch mehr Zugriffe aus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UserService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😱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Potentiell dieselben User wie beim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noch mehr überflüssige Zugriffe 😫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Zwei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Lösung nicht "lokal" in einem DF machbar 😵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console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!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E2CBA79-EB47-574D-8E9F-D41C65E3933C}"/>
              </a:ext>
            </a:extLst>
          </p:cNvPr>
          <p:cNvCxnSpPr>
            <a:cxnSpLocks/>
          </p:cNvCxnSpPr>
          <p:nvPr/>
        </p:nvCxnSpPr>
        <p:spPr>
          <a:xfrm flipV="1">
            <a:off x="3131820" y="4389120"/>
            <a:ext cx="1725930" cy="12454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B12E275-8DB1-314B-B6C2-3F0224AC590A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217041-EC89-3E4C-8234-6CC6AFCE4CFF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D6E2F8-3BFE-364F-B49D-0E4CD0084BB1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C9B853C-25AE-B844-B9E2-8677EAA5B16D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9742335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3851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83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Laden von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eigentliche Laden der Daten wird in </a:t>
            </a:r>
            <a:r>
              <a:rPr lang="de-DE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verschoben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bei der Konfiguration des Schemas erzeugt und können in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8995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685077" y="3768864"/>
            <a:ext cx="83227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&lt;Optional&lt;User&gt;&gt;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&lt;List&lt;Optional&lt;User&gt;&gt;&gt;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1: Laden von Daten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IDs aufgerufen, 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jede ID muss das gewünschte Objekt zurückgeliefert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eindeutige IDs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 (keine doppelten)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580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203201" y="3768864"/>
            <a:ext cx="956733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&lt;Optional&lt;User&gt;&gt;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&lt;List&lt;Optional&lt;User&gt;&gt;&gt;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BatchLoaderEnvironment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context.getUserService</a:t>
            </a:r>
            <a:r>
              <a:rPr lang="de-DE" sz="11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1: Laden von Daten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bekommt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657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223222" y="3351440"/>
            <a:ext cx="832273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wie bisher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kein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-Zugriff mehr, sondern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verwenden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&lt;String, User&gt;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env.getDataLoader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Analog für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assginee-Fetcher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im Project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2: Einbinden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das Laden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wartet mit dem Aufruf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 lange wie möglich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bisdahin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gesammelt und zusammen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857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598911" y="2949468"/>
            <a:ext cx="87081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ProjectMgmtGraphQLContextBuilder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context.getDataLoaderRegistry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dataLoaders.userDataLoader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3: Registrieren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in einer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registriert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beim Erzeugen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befüllt werden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364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Ergebnis: Aufrufe wurden reduziert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"nur" noch 1+Anzahl-eindeutiger-User-Zugriffe über ganzen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6B83ACF-798F-E440-A225-4A4B6359E721}"/>
              </a:ext>
            </a:extLst>
          </p:cNvPr>
          <p:cNvSpPr/>
          <p:nvPr/>
        </p:nvSpPr>
        <p:spPr>
          <a:xfrm>
            <a:off x="1793474" y="2860959"/>
            <a:ext cx="4953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useDataLoader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useDataLoader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7889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Ergebnis: Aufrufe wurden reduziert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"nur" noch 1+Anzahl-eindeutiger-User-Zugriffe über ganzen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Weitere mögliche Verbesserungen: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über Query-Grenze hinaus (je nach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Domaine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remote API das unterstützt, könnten Zugriffe noch weiter reduziert werden: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072303E-D9C3-0D48-A457-0B0061A02DDA}"/>
              </a:ext>
            </a:extLst>
          </p:cNvPr>
          <p:cNvSpPr/>
          <p:nvPr/>
        </p:nvSpPr>
        <p:spPr>
          <a:xfrm>
            <a:off x="1480397" y="4305845"/>
            <a:ext cx="83227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</a:t>
            </a:r>
            <a:r>
              <a:rPr lang="de-DE" sz="1200" b="1" i="1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647345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Unser (JPA-)Model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3573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Category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13204871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AFF692D-91A8-3440-9314-C3D3CBEE7A33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Task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421278650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09E92A-A04A-3B4A-BA0B-0CF4540ED349}"/>
              </a:ext>
            </a:extLst>
          </p:cNvPr>
          <p:cNvSpPr/>
          <p:nvPr/>
        </p:nvSpPr>
        <p:spPr>
          <a:xfrm>
            <a:off x="0" y="5743671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unsere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denn nun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741725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74295" y="1412293"/>
            <a:ext cx="9906000" cy="504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Abhängig vom konkreten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GraphQL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Query benötigen wir optimale Zugriffe!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463622-B9FB-7C46-8902-8004C6604D78}"/>
              </a:ext>
            </a:extLst>
          </p:cNvPr>
          <p:cNvSpPr/>
          <p:nvPr/>
        </p:nvSpPr>
        <p:spPr>
          <a:xfrm>
            <a:off x="1498050" y="2890827"/>
            <a:ext cx="70584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Bestehender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TODO: Optimieren je nach Query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E0582D7-9805-2B46-B6F8-ADD9CC641E6B}"/>
              </a:ext>
            </a:extLst>
          </p:cNvPr>
          <p:cNvSpPr/>
          <p:nvPr/>
        </p:nvSpPr>
        <p:spPr>
          <a:xfrm>
            <a:off x="1480905" y="4546212"/>
            <a:ext cx="4363694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Welche Informationen benötigen wir dafür?</a:t>
            </a:r>
            <a:endParaRPr lang="de-DE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181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4501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Enthält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</a:rPr>
              <a:t>alle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abgefragten Felder des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Abhängig von abgefragten Feldern können wir JPA/SQL/...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zusammenbauen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optimieren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9EE894A-3CE9-1942-9F65-0956D77F1159}"/>
              </a:ext>
            </a:extLst>
          </p:cNvPr>
          <p:cNvSpPr/>
          <p:nvPr/>
        </p:nvSpPr>
        <p:spPr>
          <a:xfrm>
            <a:off x="574191" y="2795457"/>
            <a:ext cx="9128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2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787739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Optimierter DB-Zugriff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F7AB62-D97D-CE46-9CBB-E20A938563C6}"/>
              </a:ext>
            </a:extLst>
          </p:cNvPr>
          <p:cNvSpPr/>
          <p:nvPr/>
        </p:nvSpPr>
        <p:spPr>
          <a:xfrm>
            <a:off x="717065" y="2850702"/>
            <a:ext cx="912860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entityManager.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createEntityGraph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em.createQuery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("SELECT p FROM Project p",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query.setHint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javax.persistence.fetchgraph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query.getResultList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47241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Optimierter DB-Zugriff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66EDD13-6C8F-FD4D-A6CC-C5DCC0C7AD36}"/>
              </a:ext>
            </a:extLst>
          </p:cNvPr>
          <p:cNvSpPr/>
          <p:nvPr/>
        </p:nvSpPr>
        <p:spPr>
          <a:xfrm>
            <a:off x="2236411" y="3240157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useEntityGraph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46678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Zusammenfassung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Ermittlung der Daten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für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Feld einen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(Default: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asynchron arbeiten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Aufrufe durch Caching und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eingespart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Datenbank-Abfragen optimiert werden</a:t>
            </a:r>
          </a:p>
        </p:txBody>
      </p:sp>
    </p:spTree>
    <p:extLst>
      <p:ext uri="{BB962C8B-B14F-4D97-AF65-F5344CB8AC3E}">
        <p14:creationId xmlns:p14="http://schemas.microsoft.com/office/powerpoint/2010/main" val="283973610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089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REST-Zugriffe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optimieren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musst Du einen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 (s. TODOs dort)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ProjectMgmtGraphQLContextBuilder.addDataLoaders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musst Du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 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hinzufügen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kannst Du deinen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verwenden, um die User-Objekte zu laden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Überprüfe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ob die Zugriffe auf den User-Service reduziert werden, dazu am Besten in deinem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entsprechende Log-Ausgaben einbauen.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Auch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UserService-Application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loggt alle Anfragen auf ihrer Konsole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2011873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6159283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641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Datenbank-Zugriffe optimieren</a:t>
            </a:r>
          </a:p>
          <a:p>
            <a:pPr>
              <a:lnSpc>
                <a:spcPct val="120000"/>
              </a:lnSpc>
            </a:pPr>
            <a:r>
              <a:rPr lang="de-DE" sz="2000" u="sng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Kopiere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code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/material/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ProjectRepository.java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deinen Workspace und ersetze die bestehende Klasse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nh.graphql.projectmgmt.domain.ProjectRepository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Übung 1 haben wir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und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am Query implementiert.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diesen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sollst Du nun jeweils prüfen ob im Query das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und/oder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category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'-Feld enthalten ist und die Informationen an die Aufrufe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ProjectRepository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übergeben.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Falls deine </a:t>
            </a:r>
            <a:r>
              <a:rPr lang="de-DE" sz="16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funktionieren, kannst Du dir den fertigen Stand aus ___ kopieren.</a:t>
            </a:r>
            <a:b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jeweils von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Hibernate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generierten SQL-Aufrufe kannst Du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auf der Konsole kontrollieren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8350936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67733" y="1224029"/>
            <a:ext cx="9838267" cy="3629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-java-tools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kickstart.com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74130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POJOs, Schema weiterhin per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Starten wird überprüft, ob für alle Felder 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vorhanden ist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8934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POJOs, Schema weiterhin per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Starten wird überprüft, ob für alle Felder 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vorhanden ist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Methoden an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-Klasse entsprechen Feld-Namen im Objekt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Argumente werden als Java-Parameter übergeben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"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Zugriff auf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-java möglich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62304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Argumente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ebenfalls als Argument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taskService.createTask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1359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für eigene Typen gebaut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Parameter an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&lt;Project&gt;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8845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für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177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für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11054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202A6-701C-C347-8823-5E996EB4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Themen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C29D97-2BB6-7C48-9C29-170A07876E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Habt ihr Fragen? Was sollen wir uns noch anschauen?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3848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83439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6112598" y="3776553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</a:t>
            </a:r>
          </a:p>
        </p:txBody>
      </p:sp>
    </p:spTree>
    <p:extLst>
      <p:ext uri="{BB962C8B-B14F-4D97-AF65-F5344CB8AC3E}">
        <p14:creationId xmlns:p14="http://schemas.microsoft.com/office/powerpoint/2010/main" val="304382179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6188798" y="3979753"/>
            <a:ext cx="324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Abwärtskompatibilität?</a:t>
            </a:r>
          </a:p>
        </p:txBody>
      </p:sp>
    </p:spTree>
    <p:extLst>
      <p:ext uri="{BB962C8B-B14F-4D97-AF65-F5344CB8AC3E}">
        <p14:creationId xmlns:p14="http://schemas.microsoft.com/office/powerpoint/2010/main" val="46807323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7594265" y="5719377"/>
            <a:ext cx="324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278080235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Was können wir verbessern, um die Probleme zu lösen?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Welche Ideen habt ihr?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08101519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358221" y="3944979"/>
            <a:ext cx="9189556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wjax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Fragen und 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 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233583" y="4192318"/>
            <a:ext cx="208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6FAC5-17C5-944D-9FA9-2695EB24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63" y="540858"/>
            <a:ext cx="5498873" cy="3539067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A962FA4-CEA2-C947-870D-8EB945EEE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181" y="2631816"/>
            <a:ext cx="1774128" cy="25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754932" y="5212366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</p:txBody>
      </p:sp>
    </p:spTree>
    <p:extLst>
      <p:ext uri="{BB962C8B-B14F-4D97-AF65-F5344CB8AC3E}">
        <p14:creationId xmlns:p14="http://schemas.microsoft.com/office/powerpoint/2010/main" val="61171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2516981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66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26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41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04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91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D46CE7-CD1B-EA43-BEA0-AB4E1E5E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48" y="1814776"/>
            <a:ext cx="7036904" cy="45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für Java-Anwendungen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API implementieren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Optimierung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Alternativen zu </a:t>
            </a:r>
            <a:r>
              <a:rPr lang="de-DE" b="0" dirty="0" err="1">
                <a:solidFill>
                  <a:srgbClr val="025249"/>
                </a:solidFill>
              </a:rPr>
              <a:t>graphql</a:t>
            </a:r>
            <a:r>
              <a:rPr lang="de-DE" b="0" dirty="0">
                <a:solidFill>
                  <a:srgbClr val="025249"/>
                </a:solidFill>
              </a:rPr>
              <a:t>-java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3. Ausblick, Fragen, Diskussionen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Jederzeit: Fragen, und Diskussionen! 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Project Beispiel Anwendung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40C98B-4725-CD48-99DF-DD0C8D776609}"/>
              </a:ext>
            </a:extLst>
          </p:cNvPr>
          <p:cNvSpPr txBox="1"/>
          <p:nvPr/>
        </p:nvSpPr>
        <p:spPr>
          <a:xfrm>
            <a:off x="7385758" y="5367130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REST Endpunkt: http://localhost:5010</a:t>
            </a: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/{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4A20F1-BAB2-AF47-9822-869F28D5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54" y="1807210"/>
            <a:ext cx="8349630" cy="35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weiterentwickelt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konsumiert nur explizit </a:t>
            </a:r>
            <a:r>
              <a:rPr lang="de-DE" b="0">
                <a:solidFill>
                  <a:srgbClr val="36544F"/>
                </a:solidFill>
                <a:latin typeface="Source Sans Pro" panose="020B0503030403020204" pitchFamily="34" charset="77"/>
              </a:rPr>
              <a:t>abgefragte Daten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5B526B-8786-EF42-AD4D-22654275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666066"/>
            <a:ext cx="708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</a:t>
            </a:r>
            <a:r>
              <a:rPr lang="de-DE" dirty="0" err="1"/>
              <a:t>GraphQL</a:t>
            </a:r>
            <a:r>
              <a:rPr lang="de-DE" dirty="0"/>
              <a:t>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Variablen werden in einem eigenen Objekt an den Server geschickt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581" y="2846535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7AB8DD-D618-4C42-91C0-9B1DFF2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33" y="2914650"/>
            <a:ext cx="500817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(üblicherweise 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http://localhost:5000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r>
              <a:rPr lang="de-DE" dirty="0">
                <a:solidFill>
                  <a:srgbClr val="D4EBE9"/>
                </a:solidFill>
              </a:rPr>
              <a:t> ausführen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Mach dich mit dem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der Query-Sprache vertraut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meinem Computer (URL steht auf der Tafel)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http://</a:t>
            </a:r>
            <a:r>
              <a:rPr lang="de-DE" sz="2400" i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SIEHE_TAFEL</a:t>
            </a:r>
            <a:r>
              <a:rPr lang="de-DE" sz="2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.ngrok.io</a:t>
            </a:r>
            <a:r>
              <a:rPr lang="de-DE" sz="2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Mach' dich mit der API des Projektes vertraut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mit dem Du alle Projekte und alle Benutzer (insb. jeweils deren IDs) erhältst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 Mutation aus, mit der Du eine neue Aufgabe ("Task") einem bestehenden Projekte ("Project") hinzufügst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321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"nur"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Framework, kein Server, kein DI, o.ä.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Aussage, wie es mit JEE / Spring integriert wird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gibt aber Beispiele und weitere Projekte dafür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94930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 und konfigurieren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komplexe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704E9F-3C01-BA4D-8BA1-40A8AFC1A732}"/>
              </a:ext>
            </a:extLst>
          </p:cNvPr>
          <p:cNvSpPr/>
          <p:nvPr/>
        </p:nvSpPr>
        <p:spPr>
          <a:xfrm>
            <a:off x="7816774" y="3804770"/>
            <a:ext cx="1079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Direktive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C17F1A9-3840-E941-AE45-16BD3FB7D730}"/>
              </a:ext>
            </a:extLst>
          </p:cNvPr>
          <p:cNvCxnSpPr>
            <a:cxnSpLocks/>
          </p:cNvCxnSpPr>
          <p:nvPr/>
        </p:nvCxnSpPr>
        <p:spPr>
          <a:xfrm flipV="1">
            <a:off x="8356703" y="4139812"/>
            <a:ext cx="0" cy="32538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 implementieren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 mit Schema verbinden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4: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18187775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 (einbinden sehen wir uns später an)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160526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154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4" name="Rechteck 3"/>
          <p:cNvSpPr/>
          <p:nvPr/>
        </p:nvSpPr>
        <p:spPr>
          <a:xfrm>
            <a:off x="2792730" y="3173352"/>
            <a:ext cx="4320539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queries.graphqls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ping: String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Project { ...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extend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 können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</a:t>
            </a: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412893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542768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78041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D04397-C1CC-3746-AB11-58F4749B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600799"/>
            <a:ext cx="4118644" cy="3160429"/>
          </a:xfrm>
          <a:prstGeom prst="rect">
            <a:avLst/>
          </a:prstGeom>
        </p:spPr>
      </p:pic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</p:cNvCxnSpPr>
          <p:nvPr/>
        </p:nvCxnSpPr>
        <p:spPr>
          <a:xfrm flipH="1">
            <a:off x="4348515" y="4325793"/>
            <a:ext cx="807686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348515" y="4312641"/>
            <a:ext cx="850020" cy="389501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883302" y="5623685"/>
            <a:ext cx="228935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353733" y="4972747"/>
            <a:ext cx="2818924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9D387ED1-1A8F-524F-9F4C-42EAD6261FD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623735" y="4057649"/>
            <a:ext cx="1574800" cy="254992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 (gemeinsam)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75735" y="6093489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Service API: http://localhost:5010/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4EE3EA5-172A-3D47-9895-FA7FBEA9D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600799"/>
            <a:ext cx="4118644" cy="316042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788060"/>
            <a:ext cx="4953000" cy="9583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IDE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ProjectMgmtApplication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starten oder per "./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V="1">
            <a:off x="1892701" y="5761228"/>
            <a:ext cx="0" cy="332261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262522" y="4988856"/>
            <a:ext cx="291013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717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  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bootRun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</a:br>
            <a:r>
              <a:rPr lang="de-DE" sz="1400" dirty="0">
                <a:solidFill>
                  <a:srgbClr val="36544F"/>
                </a:solidFill>
                <a:latin typeface="Source Sans Pro" charset="0"/>
              </a:rPr>
              <a:t>Diesen Prozess könnt ihr die ganze Zeit laufen lassen</a:t>
            </a:r>
            <a:br>
              <a:rPr lang="de-DE" sz="1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1400" dirty="0">
                <a:solidFill>
                  <a:srgbClr val="36544F"/>
                </a:solidFill>
                <a:latin typeface="Source Sans Pro" charset="0"/>
              </a:rPr>
              <a:t>Zum Testen, ob Prozess läuft: </a:t>
            </a:r>
            <a:r>
              <a:rPr lang="de-DE" sz="1400" dirty="0">
                <a:solidFill>
                  <a:srgbClr val="9E60B8"/>
                </a:solidFill>
                <a:latin typeface="Source Sans Pro" charset="0"/>
              </a:rPr>
              <a:t>http://localhost:5010/</a:t>
            </a:r>
            <a:r>
              <a:rPr lang="de-DE" sz="1400" dirty="0" err="1">
                <a:solidFill>
                  <a:srgbClr val="9E60B8"/>
                </a:solidFill>
                <a:latin typeface="Source Sans Pro" charset="0"/>
              </a:rPr>
              <a:t>users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-Projekt in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/backend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Eurer IDE öffnen: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File -&gt; Import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Project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IDEA: Import Project -&gt; Import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external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Model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Backend starten: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Klasse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nh.graphql.projectmgmt.ProjectMgmtApplication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starten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Nach dem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Ändern&amp;Compilieren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Server automatisch neugestartet werden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</a:t>
            </a:r>
            <a:r>
              <a:rPr lang="de-DE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http://localhost:5000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erreichbar sein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(Optional): Frontend starten in </a:t>
            </a:r>
            <a:r>
              <a:rPr lang="de-DE" dirty="0" err="1">
                <a:solidFill>
                  <a:srgbClr val="9E60B8"/>
                </a:solidFill>
                <a:latin typeface="Source Sans Pro" charset="0"/>
              </a:rPr>
              <a:t>app</a:t>
            </a:r>
            <a:r>
              <a:rPr lang="de-DE" dirty="0">
                <a:solidFill>
                  <a:srgbClr val="9E60B8"/>
                </a:solidFill>
                <a:latin typeface="Source Sans Pro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Sans Pro" charset="0"/>
              </a:rPr>
              <a:t>frontend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yarn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yarn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416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IDEA "JS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endParaRPr lang="de-DE" dirty="0">
              <a:hlinkClick r:id="rId2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https://plugins.jetbrains.com/plugin/8097-js-graphql</a:t>
            </a:r>
            <a:endParaRPr lang="de-DE" dirty="0"/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😢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Kennt jemand ein </a:t>
            </a:r>
            <a:r>
              <a:rPr lang="de-DE" dirty="0" err="1"/>
              <a:t>Plug-in</a:t>
            </a:r>
            <a:r>
              <a:rPr lang="de-DE" dirty="0"/>
              <a:t> für </a:t>
            </a:r>
            <a:r>
              <a:rPr lang="de-DE" dirty="0" err="1"/>
              <a:t>Eclipse</a:t>
            </a:r>
            <a:r>
              <a:rPr lang="de-DE" dirty="0"/>
              <a:t>?</a:t>
            </a:r>
          </a:p>
          <a:p>
            <a:pPr lvl="1">
              <a:lnSpc>
                <a:spcPct val="120000"/>
              </a:lnSpc>
            </a:pPr>
            <a:endParaRPr lang="de-DE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Extension für VS Code "Apollo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VS Code"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3"/>
              </a:rPr>
              <a:t>https://marketplace.visualstudio.com/items?itemName=apollographql.vscode-apollo</a:t>
            </a: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965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Übung: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main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resources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projectmgmt.graphqls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http://localhost:5000/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sollte automatisch aktualisiert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27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71325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später mit dem Schema "verbunden"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61141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Alternativ: als Lambda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-&gt;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-Methoden wird eine Instanz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DFE enthält Informationen über den aktuellen Query und die Umgebung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werden noch mehrere Anwendungsfälle dafür sehen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0FC2076-BC1F-3645-9D9E-D853EE34CCD2}"/>
              </a:ext>
            </a:extLst>
          </p:cNvPr>
          <p:cNvSpPr/>
          <p:nvPr/>
        </p:nvSpPr>
        <p:spPr>
          <a:xfrm>
            <a:off x="347133" y="3530714"/>
            <a:ext cx="9169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T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getArgument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&lt;T&gt; T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getSource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&lt;T&gt; T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getContext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DataFetchingFieldSelectionSet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getSelectionSet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en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&lt;K, V&gt;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&lt;K, V&gt;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getDataLoader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endParaRPr lang="en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90805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das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auf Argumente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0947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das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auf Argumente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63149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 null)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"World"; }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" +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63149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76188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allen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zum Beispiel Zugriff auf Services, Security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ermöglichen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(Alternative wäre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Injection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arbeiten)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7" y="3725565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ProjectRepository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200" y="3725565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20125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Rückgabewerte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Rückgabewert können neben primitiven Typen auch Objekte oder Listen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0D7BD9-4739-B549-90A7-5FE4B6938ADC}"/>
              </a:ext>
            </a:extLst>
          </p:cNvPr>
          <p:cNvSpPr/>
          <p:nvPr/>
        </p:nvSpPr>
        <p:spPr>
          <a:xfrm>
            <a:off x="2645886" y="4448619"/>
            <a:ext cx="72601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oder DI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repository.get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382D6A0-CE84-704E-9CCF-AE5DC2903A5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CDFB007-6FF7-9E4A-8F3E-481B06FF5D8B}"/>
              </a:ext>
            </a:extLst>
          </p:cNvPr>
          <p:cNvSpPr/>
          <p:nvPr/>
        </p:nvSpPr>
        <p:spPr>
          <a:xfrm>
            <a:off x="2645885" y="3121223"/>
            <a:ext cx="6692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93BCC30-659A-4E4C-B8C2-375B925CAB1D}"/>
              </a:ext>
            </a:extLst>
          </p:cNvPr>
          <p:cNvSpPr/>
          <p:nvPr/>
        </p:nvSpPr>
        <p:spPr>
          <a:xfrm>
            <a:off x="203198" y="312122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Project POJO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EA2AF4F-65BC-FC4D-909B-CAEC47946645}"/>
              </a:ext>
            </a:extLst>
          </p:cNvPr>
          <p:cNvSpPr/>
          <p:nvPr/>
        </p:nvSpPr>
        <p:spPr>
          <a:xfrm>
            <a:off x="2645883" y="2117620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4E3F85-B06A-E841-B4D7-7CC40E43E70B}"/>
              </a:ext>
            </a:extLst>
          </p:cNvPr>
          <p:cNvSpPr/>
          <p:nvPr/>
        </p:nvSpPr>
        <p:spPr>
          <a:xfrm>
            <a:off x="203198" y="213791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7756518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8918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24705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QueryDataFetchers.</a:t>
            </a:r>
            <a:r>
              <a:rPr lang="de-DE" sz="1400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projectById</a:t>
            </a:r>
            <a:endParaRPr lang="de-DE" sz="1400" dirty="0">
              <a:solidFill>
                <a:srgbClr val="EF7D1D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388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2415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darauf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 w="3175"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191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6042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2862061" y="5630984"/>
            <a:ext cx="41331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>
            <a:off x="2051993" y="5326487"/>
            <a:ext cx="810069" cy="4421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1417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333087" y="5396121"/>
            <a:ext cx="30537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greift hier nicht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nicht immer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ist nicht am Project POJO definiert, nur dessen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kommt aus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Mircoservice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4931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Typen bzw. deren Felder können ebenfalls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 wie gesehen, nur dass Parent-Objekt ("Source") übergeben wird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1475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allen anderen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dürfen aber Daten verändern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title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title,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ID!,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83918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Publisher&lt;Task&gt;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Publisher: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nh.graphql.tasks.domain.TaskPublisher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587907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511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BDE17E2-D3F4-C141-94CE-3D52EE8AC768}"/>
              </a:ext>
            </a:extLst>
          </p:cNvPr>
          <p:cNvSpPr/>
          <p:nvPr/>
        </p:nvSpPr>
        <p:spPr>
          <a:xfrm>
            <a:off x="203200" y="4092774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93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09E344-6F38-B548-A0E1-08FDE4B0DEBA}"/>
              </a:ext>
            </a:extLst>
          </p:cNvPr>
          <p:cNvSpPr/>
          <p:nvPr/>
        </p:nvSpPr>
        <p:spPr>
          <a:xfrm>
            <a:off x="203200" y="4092774"/>
            <a:ext cx="264622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619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6462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081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("Project").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mutationFetchers.addTask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9057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:...): Task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934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 aus Datei einlesen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10471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8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per API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nh.graphql.projectmgmt.graphql.config.GraphQLApiConfiguration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nh.graphql.projectmgmt.QueryExecutionTest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37168" y="3545534"/>
            <a:ext cx="9753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ProjectMgmtGraphQLContext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947214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4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servlet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Server-spezifisch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aus unserer Anwendung (Spring-basiert)</a:t>
            </a: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BBDAEF3-53E2-2641-A875-CF5AAA4F1C38}"/>
              </a:ext>
            </a:extLst>
          </p:cNvPr>
          <p:cNvSpPr/>
          <p:nvPr/>
        </p:nvSpPr>
        <p:spPr>
          <a:xfrm>
            <a:off x="812801" y="2729409"/>
            <a:ext cx="759153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javax.servlet.annotation.WebServlet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graphql.servlet.config.GraphQLConfiguration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urlPatterns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},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loadOnStartup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1)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Autowired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GraphQLConfiguration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GraphQLConfiguration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237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Schema in der Beispiel-Anwendung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wird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GraphQLApiConfiguration.java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Dort etwas anders, als vorhin gezeigt, weil mit Spring Hilfsmitteln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ist aber identisch, es wird ein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wird über das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 gestellt</a:t>
            </a:r>
          </a:p>
        </p:txBody>
      </p:sp>
    </p:spTree>
    <p:extLst>
      <p:ext uri="{BB962C8B-B14F-4D97-AF65-F5344CB8AC3E}">
        <p14:creationId xmlns:p14="http://schemas.microsoft.com/office/powerpoint/2010/main" val="2267579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9636</Words>
  <Application>Microsoft Macintosh PowerPoint</Application>
  <PresentationFormat>A4-Papier (210 x 297 mm)</PresentationFormat>
  <Paragraphs>1886</Paragraphs>
  <Slides>144</Slides>
  <Notes>51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144</vt:i4>
      </vt:variant>
    </vt:vector>
  </HeadingPairs>
  <TitlesOfParts>
    <vt:vector size="157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W-JAX München | 4. November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Atlassian</vt:lpstr>
      <vt:lpstr>Twitter</vt:lpstr>
      <vt:lpstr>New York Times</vt:lpstr>
      <vt:lpstr>Facebook 5</vt:lpstr>
      <vt:lpstr>Next Gen GraphqL?</vt:lpstr>
      <vt:lpstr>http://localhost:5080</vt:lpstr>
      <vt:lpstr>http://localhost:5000</vt:lpstr>
      <vt:lpstr>Beispiel: Intellij IDEA</vt:lpstr>
      <vt:lpstr>PowerPoint-Präsentation</vt:lpstr>
      <vt:lpstr>BeerAdvisor Domaine</vt:lpstr>
      <vt:lpstr>Abfragen mit REST</vt:lpstr>
      <vt:lpstr>Abfragen mit REST</vt:lpstr>
      <vt:lpstr>Abfragen mit REST</vt:lpstr>
      <vt:lpstr>Abfragen mit GraphQL</vt:lpstr>
      <vt:lpstr>Teil 1: Abfragen und Schema</vt:lpstr>
      <vt:lpstr>GraphQL Einsatzszenarien</vt:lpstr>
      <vt:lpstr>GraphQL Einsatzszenarien</vt:lpstr>
      <vt:lpstr>Einsatzszenarien</vt:lpstr>
      <vt:lpstr>GraphQL Einsatzszenarien</vt:lpstr>
      <vt:lpstr>Einsatzszenarien</vt:lpstr>
      <vt:lpstr>Daten Quellen</vt:lpstr>
      <vt:lpstr>PowerPoint-Präsentation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Übung: Queries ausführen</vt:lpstr>
      <vt:lpstr>PowerPoint-Präsentation</vt:lpstr>
      <vt:lpstr>Teil 2: Runtime-Umgebung (AKA: Eure Anwendung)</vt:lpstr>
      <vt:lpstr>GraphQL-java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GraphQL für Java-Anwendungen</vt:lpstr>
      <vt:lpstr>GraphQL für Java-Anwendungen</vt:lpstr>
      <vt:lpstr>GraphQL für Java-Anwendungen</vt:lpstr>
      <vt:lpstr>Das Schema in graphql-java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Schritt 2: 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Runtime Wiring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Übung 2: DataFetcher implementieren</vt:lpstr>
      <vt:lpstr>Übung 2: Resolver implementieren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</vt:lpstr>
      <vt:lpstr>Laufzeitverhalten</vt:lpstr>
      <vt:lpstr>Laufzeitverhalten</vt:lpstr>
      <vt:lpstr>Laufzeitverhalten</vt:lpstr>
      <vt:lpstr>Laufzeitverhalten</vt:lpstr>
      <vt:lpstr>Laufzeitverhalten: Datenbankzugriffe</vt:lpstr>
      <vt:lpstr>Laufzeitverhalten: Datenbankzugriffe</vt:lpstr>
      <vt:lpstr>Laufzeitverhalten: Datenbankzugriffe</vt:lpstr>
      <vt:lpstr>Laufzeitverhalten: Zusammenfassung</vt:lpstr>
      <vt:lpstr>Übung 3: DataFetching optimieren</vt:lpstr>
      <vt:lpstr>Übung 3: DataFetching optimieren</vt:lpstr>
      <vt:lpstr>Übung 3: DataFetching optimieren</vt:lpstr>
      <vt:lpstr>GraphQL-java-tools</vt:lpstr>
      <vt:lpstr>graphql-java-tools</vt:lpstr>
      <vt:lpstr>graphql-java-tools</vt:lpstr>
      <vt:lpstr>graphql-java-tools</vt:lpstr>
      <vt:lpstr>graphql-java-tools</vt:lpstr>
      <vt:lpstr>graphql-java-tools für Spring Boot</vt:lpstr>
      <vt:lpstr>graphql-java-tools für Spring Boot</vt:lpstr>
      <vt:lpstr>Weitere Themen</vt:lpstr>
      <vt:lpstr>Schema Design</vt:lpstr>
      <vt:lpstr>Schema Design</vt:lpstr>
      <vt:lpstr>Schema Design</vt:lpstr>
      <vt:lpstr>Schema Design</vt:lpstr>
      <vt:lpstr>Schema Design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1051</cp:revision>
  <cp:lastPrinted>2019-09-03T13:49:24Z</cp:lastPrinted>
  <dcterms:created xsi:type="dcterms:W3CDTF">2016-03-28T15:59:53Z</dcterms:created>
  <dcterms:modified xsi:type="dcterms:W3CDTF">2019-10-27T22:31:47Z</dcterms:modified>
</cp:coreProperties>
</file>